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notesMasterIdLst>
    <p:notesMasterId r:id="rId20"/>
  </p:notesMasterIdLst>
  <p:sldIdLst>
    <p:sldId id="256" r:id="rId2"/>
    <p:sldId id="496" r:id="rId3"/>
    <p:sldId id="497" r:id="rId4"/>
    <p:sldId id="493" r:id="rId5"/>
    <p:sldId id="484" r:id="rId6"/>
    <p:sldId id="494" r:id="rId7"/>
    <p:sldId id="495" r:id="rId8"/>
    <p:sldId id="490" r:id="rId9"/>
    <p:sldId id="492" r:id="rId10"/>
    <p:sldId id="487" r:id="rId11"/>
    <p:sldId id="489" r:id="rId12"/>
    <p:sldId id="498" r:id="rId13"/>
    <p:sldId id="499" r:id="rId14"/>
    <p:sldId id="500" r:id="rId15"/>
    <p:sldId id="501" r:id="rId16"/>
    <p:sldId id="502" r:id="rId17"/>
    <p:sldId id="485" r:id="rId18"/>
    <p:sldId id="259" r:id="rId19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75097" autoAdjust="0"/>
  </p:normalViewPr>
  <p:slideViewPr>
    <p:cSldViewPr snapToGrid="0" snapToObjects="1">
      <p:cViewPr varScale="1">
        <p:scale>
          <a:sx n="62" d="100"/>
          <a:sy n="62" d="100"/>
        </p:scale>
        <p:origin x="160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C0A4ECC9-1A3A-4629-86FC-E46F335212C8}" type="datetimeFigureOut">
              <a:rPr lang="en-GB" smtClean="0"/>
              <a:t>08/06/2025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41110685-73B4-43A8-9055-3393729FF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202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0685-73B4-43A8-9055-3393729FF17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50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419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983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392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608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74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196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15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65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046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029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10685-73B4-43A8-9055-3393729FF17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98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1C4B-412E-214C-8147-5C49766EC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B6A2B-311E-6B47-9508-3C44BA35F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43323-2E6E-E945-8C29-E4099C5A8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5762-2563-DB40-AC75-EE912FCC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64B91-B173-3A4E-8937-B1F7C242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6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1168-9A19-BA4A-AF5F-0E115837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37097-CAD9-F44F-B838-A838D6420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4F848-9179-8944-8B6F-0DAC9C06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650C4-D229-C14E-8192-DB8B8C3A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E2B50-B836-804C-8E49-83301EDE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9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16806-EF63-5D4D-A432-6B4D2550C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6AF84-BE81-8D41-B12B-E720DE89D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C0B0F-F80D-2B47-BF8E-C2EDED5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D4232-44CF-A849-8EE8-D19D666BE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F4878-3032-FF4A-A980-8EC6EAD4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2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6536-24F0-994D-80D6-09AAADCB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B878-7C4B-344A-882C-18A939FA6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5F998-17E4-414A-8408-BA6439E2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F00BA-0EBE-6B42-B3CB-9ADBC33C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E1321-76D1-9A42-B6B5-E3AF37C5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5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FC4F-71A9-3347-8226-DE8767BE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4BBD9-D069-824D-814F-09D94FC46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72413-3700-7B45-9E50-BA3B66D96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B61B7-1A7B-834F-92BF-5DD2116FF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5C412-A92F-4E47-9722-F53E3286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6010-5D37-7A44-B016-E89DCD91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E6CC9-4D66-F841-B6F6-66D9A9764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BFE4B-F51E-E843-AF23-AB3C1A8D4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D29BE-3DE7-CD4F-9F3C-77E2492B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3BEC1-DC53-2540-AFCF-CC73F850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A2F21-FE46-7947-9E62-788B8528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13C7-7863-0241-9957-2E96C54C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42A8A-E2BA-994A-85AC-A5C690E6D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E6E5E-A98D-5948-9043-B13B62A6D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6F941-0F04-004C-846C-E633AC6F6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D2561-7159-514A-84EF-8A09E16BA5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6AFF4-616B-884C-A2C7-D9AEC4FCD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702FD-427C-8545-94D8-71CF60E1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706B21-EE44-114B-AB9F-BD70FB30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60DB-F638-1B41-B5CB-3FA175BF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F70CE-42E0-0245-8818-48E37303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B3474-3B5B-3E46-8A54-99D8DF0AC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27BC8-BCD6-9149-A06E-880CFCE70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2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9FEDE-EA0A-FB4D-A2DE-C880E15E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F018F-B42F-5640-8CDF-FF57FB4E6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118F4-EF7B-3047-98C4-58283B14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4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4B38-795B-A04E-9E8F-A72CE2D73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5EFB-669B-0944-BFC6-08217474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F6222-A964-FC41-8274-F7682C0A4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5EB6E-8650-6A45-BFB8-6F3C9373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EBCE0-2F79-F746-8460-84E91878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97FFF-5E61-7C41-82F8-9E914C2E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4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E828-C0A1-7340-A355-3547723F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B7E83-C13F-2F48-9371-851E7C663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0C30F-7AEB-1A4E-8F0B-1E679CCD2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9AF38-7E17-B842-A249-116E30C8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90066-8362-2345-AAED-191054F4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B9963-B9A0-8F42-A563-482EFDF8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3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128A1-8BB5-F249-BF2D-5428AC4E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496A1-AF66-1B40-AEF0-C9E401F60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54377-9122-B744-A482-961970A8B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3A84C-8EB6-4147-B330-E4ADB7D10F79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1377A-98A5-CB4C-A2AD-EACCBB0A9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0A11D-10A5-B84B-B967-0AD16F69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4C83F-F638-704E-9CEF-87591B6B0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9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ain, nature, tiled&#10;&#10;Description automatically generated">
            <a:extLst>
              <a:ext uri="{FF2B5EF4-FFF2-40B4-BE49-F238E27FC236}">
                <a16:creationId xmlns:a16="http://schemas.microsoft.com/office/drawing/2014/main" id="{1B1879F0-CF4C-E148-A0A9-D37AE2C88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5" r="61605"/>
          <a:stretch/>
        </p:blipFill>
        <p:spPr>
          <a:xfrm>
            <a:off x="1" y="0"/>
            <a:ext cx="468321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B71F76-548E-E549-BDEF-2BF0AD96D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8627" y="1163852"/>
            <a:ext cx="6261100" cy="1288816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  <a:latin typeface="Arial Nova" panose="020B0504020202020204" pitchFamily="34" charset="0"/>
              </a:rPr>
              <a:t>Socio-technical aspects of  AI-powered deepfake fraud</a:t>
            </a:r>
            <a:br>
              <a:rPr lang="en-US" sz="4000" dirty="0">
                <a:solidFill>
                  <a:schemeClr val="bg1"/>
                </a:solidFill>
                <a:latin typeface="Arial Nova" panose="020B050402020202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Arial Nova" panose="020B0504020202020204" pitchFamily="34" charset="0"/>
              </a:rPr>
              <a:t>  </a:t>
            </a:r>
            <a:b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</a:br>
            <a:endParaRPr lang="en-US" sz="36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525D8-1793-BC46-9D12-06BA888C5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6718" y="3036613"/>
            <a:ext cx="5806354" cy="4609966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Meropi Tzanetakis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University of Manchester</a:t>
            </a:r>
          </a:p>
          <a:p>
            <a:pPr algn="l"/>
            <a:endParaRPr lang="en-US" dirty="0">
              <a:solidFill>
                <a:schemeClr val="bg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  <a:p>
            <a:pPr algn="l"/>
            <a:endParaRPr lang="en-US" dirty="0">
              <a:solidFill>
                <a:schemeClr val="bg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Workshop on General-Purpose AI: Prospects and Risks </a:t>
            </a:r>
          </a:p>
          <a:p>
            <a:pPr algn="l"/>
            <a:r>
              <a:rPr lang="en-US" dirty="0" err="1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EnnCore</a:t>
            </a:r>
            <a:r>
              <a:rPr lang="en-US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 Project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9</a:t>
            </a:r>
            <a:r>
              <a:rPr lang="en-US" baseline="30000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th </a:t>
            </a:r>
            <a:r>
              <a:rPr lang="en-US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June 2025, University of Liverpool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2C97CF5-8066-2D43-8799-50105F681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68" y="1890913"/>
            <a:ext cx="2194124" cy="756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7F6185-47AE-744E-BD6D-E1DE66E14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994" y="2708228"/>
            <a:ext cx="6261100" cy="76200"/>
          </a:xfrm>
          <a:prstGeom prst="rect">
            <a:avLst/>
          </a:prstGeom>
        </p:spPr>
      </p:pic>
      <p:pic>
        <p:nvPicPr>
          <p:cNvPr id="4" name="Picture 3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4AEC47AD-87A3-4A75-C84A-C6B4B06DF7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902" t="10891" r="15820" b="15458"/>
          <a:stretch>
            <a:fillRect/>
          </a:stretch>
        </p:blipFill>
        <p:spPr>
          <a:xfrm>
            <a:off x="114968" y="182319"/>
            <a:ext cx="3210127" cy="15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51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D263-8569-8DAD-9300-6B858F35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B823-AD35-3564-D073-D3A1E189A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3F1EF-63F6-719B-0DBC-695A730D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7" t="8889" r="10968" b="24588"/>
          <a:stretch>
            <a:fillRect/>
          </a:stretch>
        </p:blipFill>
        <p:spPr>
          <a:xfrm>
            <a:off x="104361" y="562896"/>
            <a:ext cx="11983278" cy="57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23E0-B2BE-52A1-ED13-4CAE9C63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BFE6-DE7B-52A7-7350-11E4CA007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A908A-9CF0-69BC-8DAE-42114207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88" t="9179" r="10967" b="24158"/>
          <a:stretch>
            <a:fillRect/>
          </a:stretch>
        </p:blipFill>
        <p:spPr>
          <a:xfrm>
            <a:off x="369309" y="681037"/>
            <a:ext cx="11453381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31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5130-12AE-ED8F-B61E-94E04F5D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What is the solution?</a:t>
            </a:r>
          </a:p>
        </p:txBody>
      </p:sp>
      <p:pic>
        <p:nvPicPr>
          <p:cNvPr id="5" name="Content Placeholder 4" descr="A collage of a person's face&#10;&#10;AI-generated content may be incorrect.">
            <a:extLst>
              <a:ext uri="{FF2B5EF4-FFF2-40B4-BE49-F238E27FC236}">
                <a16:creationId xmlns:a16="http://schemas.microsoft.com/office/drawing/2014/main" id="{E4D718BD-3236-DCB4-D6B5-A6139EF84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" b="3114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3933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2A33B-2916-C2B7-8D30-CFFCFD75B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49"/>
            <a:ext cx="10515600" cy="1325563"/>
          </a:xfrm>
        </p:spPr>
        <p:txBody>
          <a:bodyPr/>
          <a:lstStyle/>
          <a:p>
            <a:pPr algn="ctr"/>
            <a:r>
              <a:rPr lang="de-AT" b="1" dirty="0" err="1"/>
              <a:t>Socio-technical</a:t>
            </a:r>
            <a:r>
              <a:rPr lang="de-AT" b="1" dirty="0"/>
              <a:t> </a:t>
            </a:r>
            <a:r>
              <a:rPr lang="de-AT" b="1" dirty="0" err="1"/>
              <a:t>approach</a:t>
            </a:r>
            <a:endParaRPr lang="en-GB" b="1" dirty="0"/>
          </a:p>
        </p:txBody>
      </p:sp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E9DD3F2A-6A0C-F1DF-A00B-B053B7754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5602" t="36043" r="11153" b="37379"/>
          <a:stretch>
            <a:fillRect/>
          </a:stretch>
        </p:blipFill>
        <p:spPr>
          <a:xfrm>
            <a:off x="492759" y="1002937"/>
            <a:ext cx="11371005" cy="5836013"/>
          </a:xfrm>
        </p:spPr>
      </p:pic>
      <p:pic>
        <p:nvPicPr>
          <p:cNvPr id="9" name="Picture 8" descr="A collage of a person with a grid of lines&#10;&#10;AI-generated content may be incorrect.">
            <a:extLst>
              <a:ext uri="{FF2B5EF4-FFF2-40B4-BE49-F238E27FC236}">
                <a16:creationId xmlns:a16="http://schemas.microsoft.com/office/drawing/2014/main" id="{6480D012-38E9-9986-15EE-33A6921F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879" y="3677053"/>
            <a:ext cx="3247439" cy="21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40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96173-47A6-CD95-DEF5-6C6E24AA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de-AT" b="1" dirty="0">
                <a:solidFill>
                  <a:schemeClr val="bg1"/>
                </a:solidFill>
              </a:rPr>
              <a:t>Pillar I: Technology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814042AD-829F-0495-1ADE-DEEA11E14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Limitations of deepfake detection tools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Struggling to keep pace with AI’s growing sophistication</a:t>
            </a:r>
          </a:p>
          <a:p>
            <a:r>
              <a:rPr lang="en-GB" sz="2400" dirty="0">
                <a:solidFill>
                  <a:schemeClr val="bg1"/>
                </a:solidFill>
              </a:rPr>
              <a:t>How do offenders exploit deepfake technology to bypass detection systems?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erson's face identification&#10;&#10;AI-generated content may be incorrect.">
            <a:extLst>
              <a:ext uri="{FF2B5EF4-FFF2-40B4-BE49-F238E27FC236}">
                <a16:creationId xmlns:a16="http://schemas.microsoft.com/office/drawing/2014/main" id="{01B602F4-F6C5-3C26-5AB2-4D1BD5852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53637"/>
            <a:ext cx="5260976" cy="35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49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with a grid on her face&#10;&#10;AI-generated content may be incorrect.">
            <a:extLst>
              <a:ext uri="{FF2B5EF4-FFF2-40B4-BE49-F238E27FC236}">
                <a16:creationId xmlns:a16="http://schemas.microsoft.com/office/drawing/2014/main" id="{8ADB1CA8-3DDF-0535-2C61-782F6BFD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5049" r="23010" b="1243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2F113-16C4-C7EC-2593-821200D4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177303"/>
            <a:ext cx="4023360" cy="1482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Pillar II: The human factor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DFD9FDE-DB07-E25D-CB7D-1A7D61D4749C}"/>
              </a:ext>
            </a:extLst>
          </p:cNvPr>
          <p:cNvSpPr txBox="1">
            <a:spLocks/>
          </p:cNvSpPr>
          <p:nvPr/>
        </p:nvSpPr>
        <p:spPr>
          <a:xfrm>
            <a:off x="627476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How do offenders use deepfake technology for fraud?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What are the motivations driving offenders?</a:t>
            </a:r>
          </a:p>
          <a:p>
            <a:r>
              <a:rPr lang="de-AT" sz="2400" dirty="0" err="1">
                <a:solidFill>
                  <a:schemeClr val="bg1">
                    <a:alpha val="80000"/>
                  </a:schemeClr>
                </a:solidFill>
              </a:rPr>
              <a:t>What</a:t>
            </a:r>
            <a:r>
              <a:rPr lang="de-AT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de-AT" sz="2400" dirty="0" err="1">
                <a:solidFill>
                  <a:schemeClr val="bg1">
                    <a:alpha val="80000"/>
                  </a:schemeClr>
                </a:solidFill>
              </a:rPr>
              <a:t>are</a:t>
            </a:r>
            <a:r>
              <a:rPr lang="de-AT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de-AT" sz="2400" dirty="0" err="1">
                <a:solidFill>
                  <a:schemeClr val="bg1">
                    <a:alpha val="80000"/>
                  </a:schemeClr>
                </a:solidFill>
              </a:rPr>
              <a:t>the</a:t>
            </a:r>
            <a:r>
              <a:rPr lang="de-AT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de-AT" sz="2400" dirty="0" err="1">
                <a:solidFill>
                  <a:schemeClr val="bg1">
                    <a:alpha val="80000"/>
                  </a:schemeClr>
                </a:solidFill>
              </a:rPr>
              <a:t>risks</a:t>
            </a:r>
            <a:r>
              <a:rPr lang="de-AT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de-AT" sz="2400" dirty="0" err="1">
                <a:solidFill>
                  <a:schemeClr val="bg1">
                    <a:alpha val="80000"/>
                  </a:schemeClr>
                </a:solidFill>
              </a:rPr>
              <a:t>of</a:t>
            </a:r>
            <a:r>
              <a:rPr lang="de-AT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de-AT" sz="2400" dirty="0" err="1">
                <a:solidFill>
                  <a:schemeClr val="bg1">
                    <a:alpha val="80000"/>
                  </a:schemeClr>
                </a:solidFill>
              </a:rPr>
              <a:t>becoming</a:t>
            </a:r>
            <a:r>
              <a:rPr lang="de-AT" sz="2400" dirty="0">
                <a:solidFill>
                  <a:schemeClr val="bg1">
                    <a:alpha val="80000"/>
                  </a:schemeClr>
                </a:solidFill>
              </a:rPr>
              <a:t> a </a:t>
            </a:r>
            <a:r>
              <a:rPr lang="de-AT" sz="2400" dirty="0" err="1">
                <a:solidFill>
                  <a:schemeClr val="bg1">
                    <a:alpha val="80000"/>
                  </a:schemeClr>
                </a:solidFill>
              </a:rPr>
              <a:t>victim</a:t>
            </a:r>
            <a:r>
              <a:rPr lang="de-AT" sz="2400" dirty="0">
                <a:solidFill>
                  <a:schemeClr val="bg1">
                    <a:alpha val="80000"/>
                  </a:schemeClr>
                </a:solidFill>
              </a:rPr>
              <a:t>? – </a:t>
            </a:r>
            <a:r>
              <a:rPr lang="de-AT" sz="2400" dirty="0" err="1">
                <a:solidFill>
                  <a:schemeClr val="bg1">
                    <a:alpha val="80000"/>
                  </a:schemeClr>
                </a:solidFill>
              </a:rPr>
              <a:t>for</a:t>
            </a:r>
            <a:r>
              <a:rPr lang="de-AT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de-AT" sz="2400" dirty="0" err="1">
                <a:solidFill>
                  <a:schemeClr val="bg1">
                    <a:alpha val="80000"/>
                  </a:schemeClr>
                </a:solidFill>
              </a:rPr>
              <a:t>individuals</a:t>
            </a:r>
            <a:r>
              <a:rPr lang="de-AT" sz="2400" dirty="0">
                <a:solidFill>
                  <a:schemeClr val="bg1">
                    <a:alpha val="80000"/>
                  </a:schemeClr>
                </a:solidFill>
              </a:rPr>
              <a:t>, - </a:t>
            </a:r>
            <a:r>
              <a:rPr lang="de-AT" sz="2400" dirty="0" err="1">
                <a:solidFill>
                  <a:schemeClr val="bg1">
                    <a:alpha val="80000"/>
                  </a:schemeClr>
                </a:solidFill>
              </a:rPr>
              <a:t>for</a:t>
            </a:r>
            <a:r>
              <a:rPr lang="de-AT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de-AT" sz="2400" dirty="0" err="1">
                <a:solidFill>
                  <a:schemeClr val="bg1">
                    <a:alpha val="80000"/>
                  </a:schemeClr>
                </a:solidFill>
              </a:rPr>
              <a:t>organisations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37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ree growing on a planet&#10;&#10;AI-generated content may be incorrect.">
            <a:extLst>
              <a:ext uri="{FF2B5EF4-FFF2-40B4-BE49-F238E27FC236}">
                <a16:creationId xmlns:a16="http://schemas.microsoft.com/office/drawing/2014/main" id="{BBA348BC-8B28-F1FB-366D-2462BEFA9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62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BABFC-366F-75AE-E87C-61C81E0F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0" lang="en-US" sz="36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Pillar III: Environment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46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159A-4DF6-AB1A-1CE8-5AFCA12B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565187"/>
            <a:ext cx="9982200" cy="1325563"/>
          </a:xfrm>
        </p:spPr>
        <p:txBody>
          <a:bodyPr/>
          <a:lstStyle/>
          <a:p>
            <a:r>
              <a:rPr lang="en-GB" b="1" dirty="0"/>
              <a:t>Countermeasures against deepfake fraud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DCBC2-DA8B-70DC-26E2-60A98E523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096" y="3089189"/>
            <a:ext cx="9895703" cy="30877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/>
              <a:t>Deepfake detection</a:t>
            </a:r>
          </a:p>
          <a:p>
            <a:pPr>
              <a:lnSpc>
                <a:spcPct val="150000"/>
              </a:lnSpc>
            </a:pPr>
            <a:r>
              <a:rPr lang="en-GB" sz="3600" dirty="0"/>
              <a:t>Prevention: public awareness </a:t>
            </a:r>
          </a:p>
          <a:p>
            <a:pPr>
              <a:lnSpc>
                <a:spcPct val="150000"/>
              </a:lnSpc>
            </a:pPr>
            <a:r>
              <a:rPr lang="en-GB" sz="3600" dirty="0"/>
              <a:t>Legislation: GDPR, DSA, AIA</a:t>
            </a:r>
          </a:p>
        </p:txBody>
      </p:sp>
      <p:pic>
        <p:nvPicPr>
          <p:cNvPr id="4" name="Picture 3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185DC284-CAFC-01AE-670C-EAE630115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2" t="10891" r="15820" b="15458"/>
          <a:stretch>
            <a:fillRect/>
          </a:stretch>
        </p:blipFill>
        <p:spPr>
          <a:xfrm>
            <a:off x="0" y="0"/>
            <a:ext cx="3210127" cy="15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5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ain, nature, tiled&#10;&#10;Description automatically generated">
            <a:extLst>
              <a:ext uri="{FF2B5EF4-FFF2-40B4-BE49-F238E27FC236}">
                <a16:creationId xmlns:a16="http://schemas.microsoft.com/office/drawing/2014/main" id="{1B1879F0-CF4C-E148-A0A9-D37AE2C88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5" r="61605"/>
          <a:stretch/>
        </p:blipFill>
        <p:spPr>
          <a:xfrm>
            <a:off x="1" y="0"/>
            <a:ext cx="468321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B71F76-548E-E549-BDEF-2BF0AD96D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8626" y="1820018"/>
            <a:ext cx="5486401" cy="1655762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5300" dirty="0">
                <a:solidFill>
                  <a:schemeClr val="bg1"/>
                </a:solidFill>
                <a:latin typeface="Arial Nova" panose="020B0504020202020204" pitchFamily="34" charset="0"/>
              </a:rPr>
              <a:t>Thank you!</a:t>
            </a:r>
            <a:endParaRPr lang="en-US" sz="36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525D8-1793-BC46-9D12-06BA888C5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8626" y="4874784"/>
            <a:ext cx="5078629" cy="148894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Meropi Tzanetakis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meropi.tzanetakis@manchester.ac.uk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https://at.linkedin.com/in/meropitzanetakis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@MeropiTzanet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2C97CF5-8066-2D43-8799-50105F681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41" y="894835"/>
            <a:ext cx="2597493" cy="895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7F6185-47AE-744E-BD6D-E1DE66E14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718" y="3678028"/>
            <a:ext cx="62611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0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952C-392E-9CA9-C36F-C240608C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400" y="1185183"/>
            <a:ext cx="8102600" cy="1325563"/>
          </a:xfrm>
        </p:spPr>
        <p:txBody>
          <a:bodyPr/>
          <a:lstStyle/>
          <a:p>
            <a:r>
              <a:rPr lang="de-AT" b="1" dirty="0" err="1"/>
              <a:t>Overview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4C22-A557-A9B3-EEE0-39C313721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127" y="2765425"/>
            <a:ext cx="8102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AT" sz="4000" dirty="0" err="1"/>
              <a:t>What</a:t>
            </a:r>
            <a:r>
              <a:rPr lang="de-AT" sz="4000" dirty="0"/>
              <a:t> </a:t>
            </a:r>
            <a:r>
              <a:rPr lang="de-AT" sz="4000" dirty="0" err="1"/>
              <a:t>is</a:t>
            </a:r>
            <a:r>
              <a:rPr lang="de-AT" sz="4000" dirty="0"/>
              <a:t> </a:t>
            </a:r>
            <a:r>
              <a:rPr lang="de-AT" sz="4000" dirty="0" err="1"/>
              <a:t>the</a:t>
            </a:r>
            <a:r>
              <a:rPr lang="de-AT" sz="4000" dirty="0"/>
              <a:t> </a:t>
            </a:r>
            <a:r>
              <a:rPr lang="de-AT" sz="4000" dirty="0" err="1"/>
              <a:t>problem</a:t>
            </a:r>
            <a:r>
              <a:rPr lang="de-AT" sz="4000" dirty="0"/>
              <a:t>?</a:t>
            </a:r>
          </a:p>
          <a:p>
            <a:pPr>
              <a:lnSpc>
                <a:spcPct val="150000"/>
              </a:lnSpc>
            </a:pPr>
            <a:r>
              <a:rPr lang="de-AT" sz="4000" dirty="0" err="1"/>
              <a:t>What</a:t>
            </a:r>
            <a:r>
              <a:rPr lang="de-AT" sz="4000" dirty="0"/>
              <a:t> </a:t>
            </a:r>
            <a:r>
              <a:rPr lang="de-AT" sz="4000" dirty="0" err="1"/>
              <a:t>is</a:t>
            </a:r>
            <a:r>
              <a:rPr lang="de-AT" sz="4000" dirty="0"/>
              <a:t> </a:t>
            </a:r>
            <a:r>
              <a:rPr lang="de-AT" sz="4000" dirty="0" err="1"/>
              <a:t>the</a:t>
            </a:r>
            <a:r>
              <a:rPr lang="de-AT" sz="4000" dirty="0"/>
              <a:t> </a:t>
            </a:r>
            <a:r>
              <a:rPr lang="de-AT" sz="4000" dirty="0" err="1"/>
              <a:t>solution</a:t>
            </a:r>
            <a:r>
              <a:rPr lang="de-AT" sz="4000" dirty="0"/>
              <a:t>?</a:t>
            </a:r>
          </a:p>
          <a:p>
            <a:endParaRPr lang="en-GB" dirty="0"/>
          </a:p>
        </p:txBody>
      </p:sp>
      <p:pic>
        <p:nvPicPr>
          <p:cNvPr id="4" name="Picture 3" descr="A purple rectangular sign with yellow text&#10;&#10;Description automatically generated">
            <a:extLst>
              <a:ext uri="{FF2B5EF4-FFF2-40B4-BE49-F238E27FC236}">
                <a16:creationId xmlns:a16="http://schemas.microsoft.com/office/drawing/2014/main" id="{B7EAAC98-7D0E-A396-5BE5-01A6D0995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2" t="10891" r="15820" b="15458"/>
          <a:stretch>
            <a:fillRect/>
          </a:stretch>
        </p:blipFill>
        <p:spPr>
          <a:xfrm>
            <a:off x="0" y="0"/>
            <a:ext cx="3210127" cy="15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69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0301F-8B22-F0C7-C26C-24C2B14F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de-AT" sz="4000" b="1" dirty="0" err="1">
                <a:solidFill>
                  <a:schemeClr val="bg1"/>
                </a:solidFill>
              </a:rPr>
              <a:t>What</a:t>
            </a:r>
            <a:r>
              <a:rPr lang="de-AT" sz="4000" b="1" dirty="0">
                <a:solidFill>
                  <a:schemeClr val="bg1"/>
                </a:solidFill>
              </a:rPr>
              <a:t> </a:t>
            </a:r>
            <a:r>
              <a:rPr lang="de-AT" sz="4000" b="1" dirty="0" err="1">
                <a:solidFill>
                  <a:schemeClr val="bg1"/>
                </a:solidFill>
              </a:rPr>
              <a:t>is</a:t>
            </a:r>
            <a:r>
              <a:rPr lang="de-AT" sz="4000" b="1" dirty="0">
                <a:solidFill>
                  <a:schemeClr val="bg1"/>
                </a:solidFill>
              </a:rPr>
              <a:t> </a:t>
            </a:r>
            <a:r>
              <a:rPr lang="de-AT" sz="4000" b="1" dirty="0" err="1">
                <a:solidFill>
                  <a:schemeClr val="bg1"/>
                </a:solidFill>
              </a:rPr>
              <a:t>the</a:t>
            </a:r>
            <a:r>
              <a:rPr lang="de-AT" sz="4000" b="1" dirty="0">
                <a:solidFill>
                  <a:schemeClr val="bg1"/>
                </a:solidFill>
              </a:rPr>
              <a:t> </a:t>
            </a:r>
            <a:r>
              <a:rPr lang="de-AT" sz="4000" b="1" dirty="0" err="1">
                <a:solidFill>
                  <a:schemeClr val="bg1"/>
                </a:solidFill>
              </a:rPr>
              <a:t>problem</a:t>
            </a:r>
            <a:r>
              <a:rPr lang="de-AT" sz="4000" b="1" dirty="0">
                <a:solidFill>
                  <a:schemeClr val="bg1"/>
                </a:solidFill>
              </a:rPr>
              <a:t>?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707092-BA57-19F0-C938-30CD065A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Content Placeholder 4" descr="A screen shot of a person's face&#10;&#10;AI-generated content may be incorrect.">
            <a:extLst>
              <a:ext uri="{FF2B5EF4-FFF2-40B4-BE49-F238E27FC236}">
                <a16:creationId xmlns:a16="http://schemas.microsoft.com/office/drawing/2014/main" id="{DC8C8920-E8D0-A104-280F-F3049EEA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41" y="1429488"/>
            <a:ext cx="525969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1BC2C-E0C0-1F98-DD1F-53F0D90C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Deepfake: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Dual-use dilemma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9AFE8-9934-40C0-A058-4008A3B19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3588ED6-49C5-4EAF-BBCE-DB6B418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149B80A-4A62-4495-AE87-F32755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38C3DC5-5887-49A9-AABB-A9772488F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BD695E1-00AC-49AE-93BF-22000734A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721D808-B8BC-4568-A927-12BC276FB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B2886F6-DE07-47C7-840F-22CD86C0D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 descr="A person with a face recognition device&#10;&#10;AI-generated content may be incorrect.">
            <a:extLst>
              <a:ext uri="{FF2B5EF4-FFF2-40B4-BE49-F238E27FC236}">
                <a16:creationId xmlns:a16="http://schemas.microsoft.com/office/drawing/2014/main" id="{3688E9BF-3879-0F18-5553-30698FA6A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91" y="2401795"/>
            <a:ext cx="4369112" cy="227587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8ADBA6D-EDDC-8D19-23F6-0C22317B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4543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innovative applications</a:t>
            </a:r>
          </a:p>
          <a:p>
            <a:r>
              <a:rPr lang="en-GB" dirty="0">
                <a:solidFill>
                  <a:schemeClr val="bg1"/>
                </a:solidFill>
              </a:rPr>
              <a:t>high potential for criminal use</a:t>
            </a:r>
          </a:p>
        </p:txBody>
      </p:sp>
    </p:spTree>
    <p:extLst>
      <p:ext uri="{BB962C8B-B14F-4D97-AF65-F5344CB8AC3E}">
        <p14:creationId xmlns:p14="http://schemas.microsoft.com/office/powerpoint/2010/main" val="239970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51F8F-357A-7BD7-9356-E0B83CE9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de-AT" sz="7200" b="1" dirty="0"/>
              <a:t>Use </a:t>
            </a:r>
            <a:r>
              <a:rPr lang="de-AT" sz="7200" b="1" dirty="0" err="1"/>
              <a:t>cases</a:t>
            </a:r>
            <a:endParaRPr lang="en-GB" sz="72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D01E9B-F88E-91BD-648C-4BB22631D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GB" b="1" dirty="0"/>
              <a:t>Entertainment</a:t>
            </a:r>
            <a:r>
              <a:rPr lang="en-GB" dirty="0"/>
              <a:t> </a:t>
            </a:r>
            <a:r>
              <a:rPr lang="en-GB" b="1" dirty="0"/>
              <a:t>industry</a:t>
            </a:r>
          </a:p>
          <a:p>
            <a:r>
              <a:rPr lang="en-GB" b="1" dirty="0"/>
              <a:t>Advertising</a:t>
            </a:r>
          </a:p>
          <a:p>
            <a:r>
              <a:rPr lang="en-GB" b="1" dirty="0"/>
              <a:t>Education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6" descr="A collage of a person in a white shirt&#10;&#10;AI-generated content may be incorrect.">
            <a:extLst>
              <a:ext uri="{FF2B5EF4-FFF2-40B4-BE49-F238E27FC236}">
                <a16:creationId xmlns:a16="http://schemas.microsoft.com/office/drawing/2014/main" id="{1A0FF75A-C5EE-6464-FF7E-1D97F88F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738" y="1842245"/>
            <a:ext cx="5628018" cy="2940639"/>
          </a:xfrm>
          <a:prstGeom prst="rect">
            <a:avLst/>
          </a:prstGeom>
        </p:spPr>
      </p:pic>
      <p:pic>
        <p:nvPicPr>
          <p:cNvPr id="5" name="Picture 4" descr="A collage of a person in a white shirt&#10;&#10;AI-generated content may be incorrect.">
            <a:extLst>
              <a:ext uri="{FF2B5EF4-FFF2-40B4-BE49-F238E27FC236}">
                <a16:creationId xmlns:a16="http://schemas.microsoft.com/office/drawing/2014/main" id="{797C2938-2AF7-F1D6-AB58-D1D45895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3984"/>
          <a:stretch>
            <a:fillRect/>
          </a:stretch>
        </p:blipFill>
        <p:spPr>
          <a:xfrm>
            <a:off x="5984950" y="4782884"/>
            <a:ext cx="5628018" cy="6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5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person with short brown hair&#10;&#10;AI-generated content may be incorrect.">
            <a:extLst>
              <a:ext uri="{FF2B5EF4-FFF2-40B4-BE49-F238E27FC236}">
                <a16:creationId xmlns:a16="http://schemas.microsoft.com/office/drawing/2014/main" id="{BC5CB71C-4665-A1C8-636D-978E886479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03" r="1" b="3372"/>
          <a:stretch>
            <a:fillRect/>
          </a:stretch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FB806-3823-FF1A-A66E-F90EEB8A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246047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Cybercrime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56E6DBFC-F3E5-6FD0-1C4D-A3EB76380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404533"/>
            <a:ext cx="3633747" cy="3018258"/>
          </a:xfrm>
        </p:spPr>
        <p:txBody>
          <a:bodyPr>
            <a:noAutofit/>
          </a:bodyPr>
          <a:lstStyle/>
          <a:p>
            <a:r>
              <a:rPr lang="de-AT" sz="2600" dirty="0" err="1"/>
              <a:t>Deception</a:t>
            </a:r>
            <a:r>
              <a:rPr lang="de-AT" sz="2600" dirty="0"/>
              <a:t>, f</a:t>
            </a:r>
            <a:r>
              <a:rPr lang="en-US" sz="2600" dirty="0" err="1"/>
              <a:t>raud</a:t>
            </a:r>
            <a:r>
              <a:rPr lang="en-US" sz="2600" dirty="0"/>
              <a:t> </a:t>
            </a:r>
          </a:p>
          <a:p>
            <a:r>
              <a:rPr lang="en-US" sz="2600" dirty="0"/>
              <a:t>Financial crimes</a:t>
            </a:r>
          </a:p>
          <a:p>
            <a:r>
              <a:rPr lang="en-US" sz="2600" dirty="0"/>
              <a:t>Identity theft</a:t>
            </a:r>
          </a:p>
          <a:p>
            <a:r>
              <a:rPr lang="en-US" sz="2600" dirty="0"/>
              <a:t>Misinformation </a:t>
            </a:r>
          </a:p>
          <a:p>
            <a:r>
              <a:rPr lang="en-US" sz="2600" dirty="0"/>
              <a:t>Extortion</a:t>
            </a:r>
          </a:p>
          <a:p>
            <a:r>
              <a:rPr lang="en-US" sz="2600" dirty="0"/>
              <a:t>Erosion of digital trust</a:t>
            </a:r>
          </a:p>
          <a:p>
            <a:pPr marL="0" indent="0">
              <a:buNone/>
            </a:pPr>
            <a:r>
              <a:rPr lang="en-GB" sz="2600" dirty="0"/>
              <a:t>   (Europol 2022)</a:t>
            </a:r>
          </a:p>
        </p:txBody>
      </p:sp>
    </p:spTree>
    <p:extLst>
      <p:ext uri="{BB962C8B-B14F-4D97-AF65-F5344CB8AC3E}">
        <p14:creationId xmlns:p14="http://schemas.microsoft.com/office/powerpoint/2010/main" val="388838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7FDF8-8E5D-20BE-2971-4C9F3BEC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Deepfake fraud cases</a:t>
            </a:r>
            <a:endParaRPr lang="en-US" sz="3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aph showing the loss of a fraud case&#10;&#10;AI-generated content may be incorrect.">
            <a:extLst>
              <a:ext uri="{FF2B5EF4-FFF2-40B4-BE49-F238E27FC236}">
                <a16:creationId xmlns:a16="http://schemas.microsoft.com/office/drawing/2014/main" id="{EC9D0C72-71D3-1AEC-EE00-87DE01869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t="11251" r="8272" b="22662"/>
          <a:stretch/>
        </p:blipFill>
        <p:spPr bwMode="auto">
          <a:xfrm>
            <a:off x="4777316" y="1489358"/>
            <a:ext cx="6780700" cy="387695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87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4D062F9-1301-AE95-00AE-04CDF9093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662" t="13750" r="3307" b="4086"/>
          <a:stretch>
            <a:fillRect/>
          </a:stretch>
        </p:blipFill>
        <p:spPr>
          <a:xfrm>
            <a:off x="418285" y="671207"/>
            <a:ext cx="11277600" cy="55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AA0CF4-BE0C-059A-0621-70445641E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527A4F-D97E-8215-D9FA-F4CB44FE2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306" b="5323"/>
          <a:stretch>
            <a:fillRect/>
          </a:stretch>
        </p:blipFill>
        <p:spPr>
          <a:xfrm>
            <a:off x="457200" y="879773"/>
            <a:ext cx="11277600" cy="50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30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Widescreen</PresentationFormat>
  <Paragraphs>61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Meiryo</vt:lpstr>
      <vt:lpstr>Arial</vt:lpstr>
      <vt:lpstr>Arial Nova</vt:lpstr>
      <vt:lpstr>Arial Nova Light</vt:lpstr>
      <vt:lpstr>Calibri</vt:lpstr>
      <vt:lpstr>Calibri Light</vt:lpstr>
      <vt:lpstr>Office Theme</vt:lpstr>
      <vt:lpstr>Socio-technical aspects of  AI-powered deepfake fraud     </vt:lpstr>
      <vt:lpstr>Overview</vt:lpstr>
      <vt:lpstr>What is the problem?</vt:lpstr>
      <vt:lpstr>Deepfake: Dual-use dilemma</vt:lpstr>
      <vt:lpstr>Use cases</vt:lpstr>
      <vt:lpstr>Cybercrime</vt:lpstr>
      <vt:lpstr>Deepfake fraud cases</vt:lpstr>
      <vt:lpstr>PowerPoint Presentation</vt:lpstr>
      <vt:lpstr>PowerPoint Presentation</vt:lpstr>
      <vt:lpstr>PowerPoint Presentation</vt:lpstr>
      <vt:lpstr>PowerPoint Presentation</vt:lpstr>
      <vt:lpstr>What is the solution?</vt:lpstr>
      <vt:lpstr>Socio-technical approach</vt:lpstr>
      <vt:lpstr>Pillar I: Technology</vt:lpstr>
      <vt:lpstr>Pillar II: The human factor</vt:lpstr>
      <vt:lpstr>Pillar III: Environment</vt:lpstr>
      <vt:lpstr>Countermeasures against deepfake fraud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Criminology School of Social Sciences</dc:title>
  <dc:creator>Myles Hayden</dc:creator>
  <cp:lastModifiedBy>Meropi Tzanetakis</cp:lastModifiedBy>
  <cp:revision>486</cp:revision>
  <cp:lastPrinted>2024-03-21T23:39:26Z</cp:lastPrinted>
  <dcterms:created xsi:type="dcterms:W3CDTF">2021-10-20T16:48:27Z</dcterms:created>
  <dcterms:modified xsi:type="dcterms:W3CDTF">2025-06-08T20:58:40Z</dcterms:modified>
</cp:coreProperties>
</file>